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779" r:id="rId2"/>
    <p:sldMasterId id="2147483790" r:id="rId3"/>
  </p:sldMasterIdLst>
  <p:notesMasterIdLst>
    <p:notesMasterId r:id="rId22"/>
  </p:notesMasterIdLst>
  <p:sldIdLst>
    <p:sldId id="256" r:id="rId4"/>
    <p:sldId id="269" r:id="rId5"/>
    <p:sldId id="258" r:id="rId6"/>
    <p:sldId id="286" r:id="rId7"/>
    <p:sldId id="281" r:id="rId8"/>
    <p:sldId id="264" r:id="rId9"/>
    <p:sldId id="290" r:id="rId10"/>
    <p:sldId id="289" r:id="rId11"/>
    <p:sldId id="288" r:id="rId12"/>
    <p:sldId id="287" r:id="rId13"/>
    <p:sldId id="277" r:id="rId14"/>
    <p:sldId id="278" r:id="rId15"/>
    <p:sldId id="279" r:id="rId16"/>
    <p:sldId id="280" r:id="rId17"/>
    <p:sldId id="291" r:id="rId18"/>
    <p:sldId id="283" r:id="rId19"/>
    <p:sldId id="284" r:id="rId20"/>
    <p:sldId id="28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EFF"/>
    <a:srgbClr val="0E0060"/>
    <a:srgbClr val="005C2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88530" autoAdjust="0"/>
  </p:normalViewPr>
  <p:slideViewPr>
    <p:cSldViewPr>
      <p:cViewPr varScale="1">
        <p:scale>
          <a:sx n="64" d="100"/>
          <a:sy n="64" d="100"/>
        </p:scale>
        <p:origin x="-101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716A5-D1A7-4C92-A0E8-FF9DD67EE34F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EF5EE-CA48-43A5-A68A-8796CD9FF9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F5EE-CA48-43A5-A68A-8796CD9FF9C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-General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5628" y="465270"/>
            <a:ext cx="5444279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5628" y="3137687"/>
            <a:ext cx="544427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-Gener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4810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-General8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105628" y="465270"/>
            <a:ext cx="5444279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105628" y="3137687"/>
            <a:ext cx="544427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ECE9C6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7123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1861441"/>
            <a:ext cx="7745505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10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43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235582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19927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0342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43237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638861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nbuffback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4860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ainbuffcov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39648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247" y="1861441"/>
            <a:ext cx="7745505" cy="31702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General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2821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47073" y="2887579"/>
            <a:ext cx="85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  <a:latin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1845482"/>
            <a:ext cx="3803904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/>
          <a:lstStyle>
            <a:lvl1pPr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490" y="1783601"/>
            <a:ext cx="3621929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622290"/>
            <a:ext cx="3621931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5878" y="1783601"/>
            <a:ext cx="3663716" cy="6583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5878" y="2619063"/>
            <a:ext cx="3658875" cy="25951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2" y="559399"/>
            <a:ext cx="3580882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9812" y="562026"/>
            <a:ext cx="3580882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344365">
            <a:off x="773476" y="536672"/>
            <a:ext cx="7578326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4486019"/>
            <a:ext cx="775626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General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2172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inlue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7734747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83561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5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-General11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PPT-General4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PPT-General4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PPT-General6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None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11480" indent="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None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77240" indent="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None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188720" indent="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None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08760" indent="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-General15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PPT-General2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PPT-General1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356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D1F6476-72F7-4083-B131-CD2DE07D4D4B}" type="datetimeFigureOut">
              <a:rPr lang="en-US" smtClean="0"/>
              <a:pPr/>
              <a:t>8/1/2014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E3EAF59-494D-474A-AAB9-3E92F2A87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333331111111.doc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7772400" cy="2667000"/>
          </a:xfrm>
        </p:spPr>
        <p:txBody>
          <a:bodyPr>
            <a:no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Young Hun Ji</a:t>
            </a: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N. Andrew Cohen</a:t>
            </a: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Alan J. Daly</a:t>
            </a: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Kara S. </a:t>
            </a:r>
            <a:r>
              <a:rPr lang="en-US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Finnigan</a:t>
            </a:r>
            <a:endParaRPr lang="en-US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Katherine J. Klein</a:t>
            </a:r>
          </a:p>
          <a:p>
            <a:pPr>
              <a:lnSpc>
                <a:spcPct val="125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752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The Dynamics of Voice Behavior and Leaders’ Network Ties in Times of Leadership Successions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/>
          <p:cNvSpPr txBox="1"/>
          <p:nvPr/>
        </p:nvSpPr>
        <p:spPr>
          <a:xfrm>
            <a:off x="182880" y="1463040"/>
            <a:ext cx="4572000" cy="4663440"/>
          </a:xfrm>
          <a:prstGeom prst="rect">
            <a:avLst/>
          </a:prstGeom>
          <a:solidFill>
            <a:srgbClr val="FFFF0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Results</a:t>
            </a:r>
            <a:endParaRPr lang="en-US" sz="3200" b="1" dirty="0"/>
          </a:p>
        </p:txBody>
      </p:sp>
      <p:sp>
        <p:nvSpPr>
          <p:cNvPr id="129" name="Text Box 130"/>
          <p:cNvSpPr txBox="1">
            <a:spLocks noChangeArrowheads="1"/>
          </p:cNvSpPr>
          <p:nvPr/>
        </p:nvSpPr>
        <p:spPr bwMode="auto">
          <a:xfrm>
            <a:off x="381000" y="1066800"/>
            <a:ext cx="2419886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1: Pre-succession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xt Box 130"/>
          <p:cNvSpPr txBox="1">
            <a:spLocks noChangeArrowheads="1"/>
          </p:cNvSpPr>
          <p:nvPr/>
        </p:nvSpPr>
        <p:spPr bwMode="auto">
          <a:xfrm>
            <a:off x="2819400" y="1066800"/>
            <a:ext cx="3429000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2: Immediately </a:t>
            </a:r>
            <a:r>
              <a:rPr lang="en-US" altLang="ko-KR" sz="1500" b="1" dirty="0" smtClean="0">
                <a:latin typeface="Times New Roman" pitchFamily="18" charset="0"/>
                <a:ea typeface="맑은 고딕" pitchFamily="50" charset="-127"/>
                <a:cs typeface="Arial" pitchFamily="34" charset="0"/>
              </a:rPr>
              <a:t>after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Text Box 131"/>
          <p:cNvSpPr txBox="1">
            <a:spLocks noChangeArrowheads="1"/>
          </p:cNvSpPr>
          <p:nvPr/>
        </p:nvSpPr>
        <p:spPr bwMode="auto">
          <a:xfrm>
            <a:off x="6324600" y="1066800"/>
            <a:ext cx="2590800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3: Beyond 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61"/>
          <p:cNvSpPr txBox="1">
            <a:spLocks noChangeArrowheads="1"/>
          </p:cNvSpPr>
          <p:nvPr/>
        </p:nvSpPr>
        <p:spPr bwMode="auto">
          <a:xfrm>
            <a:off x="457200" y="6172200"/>
            <a:ext cx="4038600" cy="457316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latin typeface="Times New Roman" pitchFamily="18" charset="0"/>
                <a:ea typeface="맑은 고딕" pitchFamily="50" charset="-127"/>
                <a:cs typeface="Arial" pitchFamily="34" charset="0"/>
              </a:rPr>
              <a:t>Transition p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hase:  Time 1 to Time 2</a:t>
            </a:r>
            <a:endParaRPr kumimoji="0" 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Text Box 162"/>
          <p:cNvSpPr txBox="1">
            <a:spLocks noChangeArrowheads="1"/>
          </p:cNvSpPr>
          <p:nvPr/>
        </p:nvSpPr>
        <p:spPr bwMode="auto">
          <a:xfrm>
            <a:off x="4800600" y="6172200"/>
            <a:ext cx="41148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Aftermath phase:  Time 2 to Time 3</a:t>
            </a:r>
            <a:endParaRPr kumimoji="0" 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4880" y="1463040"/>
            <a:ext cx="4206240" cy="4663440"/>
          </a:xfrm>
          <a:prstGeom prst="rect">
            <a:avLst/>
          </a:prstGeom>
          <a:solidFill>
            <a:srgbClr val="0070C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858000" y="46482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Inbound ties from the leader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934200" y="22860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Voice behavior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114800" y="22860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Voice behavior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114800" y="46482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Inbound ties from the leader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133600" y="2971800"/>
            <a:ext cx="1905000" cy="205740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133600" y="1981200"/>
            <a:ext cx="1905000" cy="2819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133600" y="26670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943600" y="2667000"/>
            <a:ext cx="914400" cy="2286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43600" y="2590800"/>
            <a:ext cx="838200" cy="2438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133600" y="5334000"/>
            <a:ext cx="19050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3124200" y="23622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.92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943600" y="2590800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04800" y="16764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centrality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4800" y="26670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Formal status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04800" y="41148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Change self-efficacy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304800" y="51054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Job satisfaction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133600" y="4648200"/>
            <a:ext cx="1905000" cy="533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2133600" y="2743200"/>
            <a:ext cx="1905000" cy="190500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505200" y="31242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.40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895600" y="49530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1.59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429000" y="54102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-1.84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657600" y="41148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.21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895600" y="43434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1.72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096000" y="22098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.51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510528" y="31242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1.08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455664" y="4267200"/>
            <a:ext cx="6858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.59</a:t>
            </a:r>
            <a:endParaRPr 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83" grpId="0"/>
      <p:bldP spid="102" grpId="0"/>
      <p:bldP spid="103" grpId="0"/>
      <p:bldP spid="104" grpId="0"/>
      <p:bldP spid="105" grpId="0"/>
      <p:bldP spid="107" grpId="0"/>
      <p:bldP spid="147" grpId="0"/>
      <p:bldP spid="148" grpId="0"/>
      <p:bldP spid="1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8683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Implications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52578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100" dirty="0" smtClean="0">
                <a:latin typeface="Arial" pitchFamily="34" charset="0"/>
                <a:cs typeface="Arial" pitchFamily="34" charset="0"/>
              </a:rPr>
              <a:t>Immediately after succession, communication behaviors are driven by employee-centric attributes. Over time, these behaviors mutually reinforce each other.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100" dirty="0" smtClean="0">
                <a:latin typeface="Arial" pitchFamily="34" charset="0"/>
                <a:cs typeface="Arial" pitchFamily="34" charset="0"/>
              </a:rPr>
              <a:t>Leaders </a:t>
            </a:r>
            <a:r>
              <a:rPr lang="en-US" sz="2100" i="1" dirty="0" smtClean="0">
                <a:latin typeface="Arial" pitchFamily="34" charset="0"/>
                <a:cs typeface="Arial" pitchFamily="34" charset="0"/>
              </a:rPr>
              <a:t>are </a:t>
            </a:r>
            <a:r>
              <a:rPr lang="en-US" sz="2100" dirty="0" smtClean="0">
                <a:latin typeface="Arial" pitchFamily="34" charset="0"/>
                <a:cs typeface="Arial" pitchFamily="34" charset="0"/>
              </a:rPr>
              <a:t>in search of central and dissatisfied workers, but they need to solicit them first. Repeatedly connecting to workers will ‘unlock’ their voice over time.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100" dirty="0" smtClean="0">
                <a:latin typeface="Arial" pitchFamily="34" charset="0"/>
                <a:cs typeface="Arial" pitchFamily="34" charset="0"/>
              </a:rPr>
              <a:t>New leaders and people with high change self-efficacy are simultaneously drawn to each other following a succession event.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sz="21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sz="21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sz="21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8839200" cy="990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Limitations &amp; Directions for Future Research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153400" cy="5181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Only 2 cases of succession: 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Unable to examine organizational-level effects.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Constrains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generalizability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Future studies: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Greater number of succession cases &amp; Multiple settings.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Performance and other outcomes of succession.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Leader traits.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8229600" cy="5550091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3200" dirty="0" smtClean="0"/>
              <a:t>Thank you for listening!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Appendix A </a:t>
            </a:r>
            <a:br>
              <a:rPr lang="en-US" dirty="0" smtClean="0"/>
            </a:br>
            <a:r>
              <a:rPr lang="en-US" dirty="0" smtClean="0"/>
              <a:t>(Dichotomization scheme)</a:t>
            </a:r>
            <a:endParaRPr lang="en-US" dirty="0"/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533400" y="1905000"/>
          <a:ext cx="8145144" cy="3903634"/>
        </p:xfrm>
        <a:graphic>
          <a:graphicData uri="http://schemas.openxmlformats.org/presentationml/2006/ole">
            <p:oleObj spid="_x0000_s51202" name="Document" r:id="rId4" imgW="6084422" imgH="2920541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Appendix A (</a:t>
            </a:r>
            <a:r>
              <a:rPr lang="en-US" sz="3200" dirty="0" err="1" smtClean="0">
                <a:latin typeface="Arial" pitchFamily="34" charset="0"/>
                <a:cs typeface="Arial" pitchFamily="34" charset="0"/>
              </a:rPr>
              <a:t>Indegree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 centrality)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81328"/>
            <a:ext cx="8229600" cy="476707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After identifying all network ties, we computed the </a:t>
            </a: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indegree</a:t>
            </a: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 centrality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for each participant.</a:t>
            </a:r>
          </a:p>
          <a:p>
            <a:pPr>
              <a:lnSpc>
                <a:spcPct val="130000"/>
              </a:lnSpc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Indegree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centraity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: The number of relationships that link other members to the focal individual (Freeman, 1979).</a:t>
            </a:r>
          </a:p>
          <a:p>
            <a:pPr>
              <a:lnSpc>
                <a:spcPct val="130000"/>
              </a:lnSpc>
            </a:pPr>
            <a:r>
              <a:rPr lang="en-US" sz="1800" b="1" dirty="0" smtClean="0">
                <a:latin typeface="Arial" pitchFamily="34" charset="0"/>
                <a:cs typeface="Arial" pitchFamily="34" charset="0"/>
              </a:rPr>
              <a:t>Leader’s network ties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were also computed using a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sociomatrix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approach.</a:t>
            </a:r>
          </a:p>
          <a:p>
            <a:pPr>
              <a:lnSpc>
                <a:spcPct val="130000"/>
              </a:lnSpc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8">
              <a:lnSpc>
                <a:spcPct val="130000"/>
              </a:lnSpc>
              <a:buNone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30000"/>
              </a:lnSpc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3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3581400"/>
          <a:ext cx="2971800" cy="2560320"/>
        </p:xfrm>
        <a:graphic>
          <a:graphicData uri="http://schemas.openxmlformats.org/drawingml/2006/table">
            <a:tbl>
              <a:tblPr/>
              <a:tblGrid>
                <a:gridCol w="440267"/>
                <a:gridCol w="440267"/>
                <a:gridCol w="495300"/>
                <a:gridCol w="495300"/>
                <a:gridCol w="550333"/>
                <a:gridCol w="550333"/>
              </a:tblGrid>
              <a:tr h="354874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Aggregated  </a:t>
                      </a:r>
                      <a:r>
                        <a:rPr lang="en-US" sz="1200" b="1" i="1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Network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4874">
                <a:tc rowSpan="2" grid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    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 dirty="0" err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Ratee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487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A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B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C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D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874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Rater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A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B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C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D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343400" y="5638800"/>
            <a:ext cx="38862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 has an </a:t>
            </a:r>
            <a:r>
              <a:rPr lang="en-US" sz="1400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indegree</a:t>
            </a:r>
            <a:r>
              <a:rPr lang="en-US" sz="14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centrality </a:t>
            </a: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of 2.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A’s inbound ties from the leader is .67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114800" y="3657600"/>
          <a:ext cx="4038598" cy="1874520"/>
        </p:xfrm>
        <a:graphic>
          <a:graphicData uri="http://schemas.openxmlformats.org/drawingml/2006/table">
            <a:tbl>
              <a:tblPr/>
              <a:tblGrid>
                <a:gridCol w="676349"/>
                <a:gridCol w="768357"/>
                <a:gridCol w="768357"/>
                <a:gridCol w="650670"/>
                <a:gridCol w="1174865"/>
              </a:tblGrid>
              <a:tr h="147320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287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    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Member A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Advice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Influence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Trust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Aggregated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7720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1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Leader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.67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Appendix B </a:t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6356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u="sng" dirty="0" smtClean="0">
                <a:latin typeface="Arial" pitchFamily="34" charset="0"/>
                <a:cs typeface="Arial" pitchFamily="34" charset="0"/>
              </a:rPr>
              <a:t>Hypotheses 1(a, b, c):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An individual’s (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network centrality , formal status, and change self-efficacy)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prior to succession positively predicts his/her level of voice behavior to the new leader.</a:t>
            </a:r>
          </a:p>
          <a:p>
            <a:pPr>
              <a:lnSpc>
                <a:spcPct val="150000"/>
              </a:lnSpc>
            </a:pPr>
            <a:r>
              <a:rPr lang="en-US" sz="1500" u="sng" dirty="0" smtClean="0">
                <a:latin typeface="Arial" pitchFamily="34" charset="0"/>
                <a:cs typeface="Arial" pitchFamily="34" charset="0"/>
              </a:rPr>
              <a:t>Hypothesis 1d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: An individual’s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job satisfaction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prior to succession negatively predicts his/her voice behavior to the new leader: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14400" y="3505200"/>
          <a:ext cx="7010400" cy="2533866"/>
        </p:xfrm>
        <a:graphic>
          <a:graphicData uri="http://schemas.openxmlformats.org/drawingml/2006/table">
            <a:tbl>
              <a:tblPr/>
              <a:tblGrid>
                <a:gridCol w="2187245"/>
                <a:gridCol w="1317955"/>
                <a:gridCol w="1581547"/>
                <a:gridCol w="1923653"/>
              </a:tblGrid>
              <a:tr h="316187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Times New Roman"/>
                          <a:ea typeface="Malgun Gothic"/>
                          <a:cs typeface="Times New Roman"/>
                        </a:rPr>
                        <a:t>Predicting Voice in T</a:t>
                      </a:r>
                      <a:r>
                        <a:rPr lang="en-US" sz="1100" b="1" dirty="0">
                          <a:latin typeface="Times New Roman"/>
                          <a:ea typeface="맑은 고딕"/>
                          <a:cs typeface="Times New Roman"/>
                        </a:rPr>
                        <a:t>ime </a:t>
                      </a:r>
                      <a:r>
                        <a:rPr lang="en-US" sz="1100" b="1" dirty="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61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Predictors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β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latin typeface="Times New Roman"/>
                          <a:ea typeface="맑은 고딕"/>
                          <a:cs typeface="Times New Roman"/>
                        </a:rPr>
                        <a:t>p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Hypothesis Supported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23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Dotum"/>
                          <a:cs typeface="Times New Roman"/>
                        </a:rPr>
                        <a:t>Indegree centrality (T1)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-.01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.87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Not supported (H1a)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16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School leadership team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.92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맑은 고딕"/>
                          <a:cs typeface="Times New Roman"/>
                        </a:rPr>
                        <a:t>.02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Supported (H1b)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02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Dotum"/>
                          <a:cs typeface="Times New Roman"/>
                        </a:rPr>
                        <a:t>Change self-efficacy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.40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.18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Partial support (H1c)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Job satisfaction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맑은 고딕"/>
                          <a:cs typeface="Times New Roman"/>
                        </a:rPr>
                        <a:t>-.31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.33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맑은 고딕"/>
                          <a:cs typeface="Times New Roman"/>
                        </a:rPr>
                        <a:t>Not supported (H1d)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Appendix B</a:t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229600" cy="47118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500" u="sng" dirty="0" smtClean="0">
                <a:latin typeface="Arial" pitchFamily="34" charset="0"/>
                <a:cs typeface="Arial" pitchFamily="34" charset="0"/>
              </a:rPr>
              <a:t>Hypothesis 2(a, b, c):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 New leaders are more likely to establish initial ties with individuals who are more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central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, with higher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formal status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, and higher </a:t>
            </a:r>
            <a:r>
              <a:rPr lang="en-US" sz="1500" b="1" dirty="0" smtClean="0">
                <a:latin typeface="Arial" pitchFamily="34" charset="0"/>
                <a:cs typeface="Arial" pitchFamily="34" charset="0"/>
              </a:rPr>
              <a:t>change self-efficacy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500" smtClean="0">
                <a:latin typeface="Arial" pitchFamily="34" charset="0"/>
                <a:cs typeface="Arial" pitchFamily="34" charset="0"/>
              </a:rPr>
              <a:t>Empirical </a:t>
            </a:r>
            <a:r>
              <a:rPr lang="en-US" sz="1500" smtClean="0">
                <a:latin typeface="Arial" pitchFamily="34" charset="0"/>
                <a:cs typeface="Arial" pitchFamily="34" charset="0"/>
              </a:rPr>
              <a:t>question: </a:t>
            </a:r>
            <a:r>
              <a:rPr lang="en-US" sz="1500" dirty="0" smtClean="0">
                <a:latin typeface="Arial" pitchFamily="34" charset="0"/>
                <a:cs typeface="Arial" pitchFamily="34" charset="0"/>
              </a:rPr>
              <a:t>Are new leaders more likely to establish ties with those who are more satisfied with their jobs, or with those who are more dissatisfied?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3276599"/>
          <a:ext cx="6781800" cy="2577783"/>
        </p:xfrm>
        <a:graphic>
          <a:graphicData uri="http://schemas.openxmlformats.org/drawingml/2006/table">
            <a:tbl>
              <a:tblPr/>
              <a:tblGrid>
                <a:gridCol w="2115922"/>
                <a:gridCol w="1274978"/>
                <a:gridCol w="1529975"/>
                <a:gridCol w="1860925"/>
              </a:tblGrid>
              <a:tr h="30740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latin typeface="Times New Roman"/>
                          <a:ea typeface="Malgun Gothic"/>
                          <a:cs typeface="Times New Roman"/>
                        </a:rPr>
                        <a:t>Predicting Voice in T</a:t>
                      </a:r>
                      <a:r>
                        <a:rPr lang="en-US" sz="1100" b="1" dirty="0">
                          <a:latin typeface="Times New Roman"/>
                          <a:ea typeface="맑은 고딕"/>
                          <a:cs typeface="Times New Roman"/>
                        </a:rPr>
                        <a:t>ime </a:t>
                      </a:r>
                      <a:r>
                        <a:rPr lang="en-US" sz="1100" b="1" dirty="0">
                          <a:latin typeface="Times New Roman"/>
                          <a:ea typeface="Malgun Gothic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4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Predictors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β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1">
                          <a:latin typeface="Times New Roman"/>
                          <a:ea typeface="맑은 고딕"/>
                          <a:cs typeface="Times New Roman"/>
                        </a:rPr>
                        <a:t>p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latin typeface="Times New Roman"/>
                          <a:ea typeface="맑은 고딕"/>
                          <a:cs typeface="Times New Roman"/>
                        </a:rPr>
                        <a:t>Hypothesis Supported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48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Dotum"/>
                          <a:cs typeface="Times New Roman"/>
                        </a:rPr>
                        <a:t>Indegree centrality (T1)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.21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.02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latin typeface="Times New Roman"/>
                        <a:ea typeface="맑은 고딕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Supported (H2a)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467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School leadership team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1.72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.06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latin typeface="Times New Roman"/>
                          <a:ea typeface="맑은 고딕"/>
                          <a:cs typeface="Times New Roman"/>
                        </a:rPr>
                        <a:t>Partial</a:t>
                      </a:r>
                      <a:r>
                        <a:rPr lang="en-US" sz="1100" baseline="0" dirty="0" smtClean="0">
                          <a:latin typeface="Times New Roman"/>
                          <a:ea typeface="맑은 고딕"/>
                          <a:cs typeface="Times New Roman"/>
                        </a:rPr>
                        <a:t> support</a:t>
                      </a:r>
                      <a:r>
                        <a:rPr lang="en-US" sz="1100" dirty="0" smtClean="0">
                          <a:latin typeface="Times New Roman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sz="1100" dirty="0">
                          <a:latin typeface="Times New Roman"/>
                          <a:ea typeface="맑은 고딕"/>
                          <a:cs typeface="Times New Roman"/>
                        </a:rPr>
                        <a:t>(H2b)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41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Dotum"/>
                          <a:cs typeface="Times New Roman"/>
                        </a:rPr>
                        <a:t>Change self-efficacy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1.59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.03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Supported (H2c)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Job satisfaction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-1.84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latin typeface="Times New Roman"/>
                          <a:ea typeface="맑은 고딕"/>
                          <a:cs typeface="Times New Roman"/>
                        </a:rPr>
                        <a:t>.01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Times New Roman"/>
                          <a:ea typeface="맑은 고딕"/>
                          <a:cs typeface="Times New Roman"/>
                        </a:rPr>
                        <a:t>Negative relationship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Appendix B</a:t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0772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700" u="sng" dirty="0" smtClean="0">
                <a:latin typeface="Arial" pitchFamily="34" charset="0"/>
                <a:cs typeface="Arial" pitchFamily="34" charset="0"/>
              </a:rPr>
              <a:t>Hypothesis 3a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Individuals with whom the new leader connects early in his/her tenure will engage in higher levels of voice behavior in subsequent time periods.</a:t>
            </a:r>
            <a:endParaRPr lang="en-US" sz="1200" u="sng" dirty="0" smtClean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Supported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Inbound ties from the leader (T2)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Voice behavior (T3); </a:t>
            </a:r>
            <a:r>
              <a:rPr lang="el-GR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β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= </a:t>
            </a:r>
            <a:r>
              <a:rPr lang="en-US" sz="1400" dirty="0" smtClean="0"/>
              <a:t>1.12. </a:t>
            </a:r>
            <a:r>
              <a:rPr lang="en-US" sz="1400" i="1" dirty="0" smtClean="0"/>
              <a:t>p </a:t>
            </a:r>
            <a:r>
              <a:rPr lang="en-US" sz="1400" dirty="0" smtClean="0"/>
              <a:t>&lt; .01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sz="1600" u="sng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700" u="sng" dirty="0" smtClean="0">
                <a:latin typeface="Arial" pitchFamily="34" charset="0"/>
                <a:cs typeface="Arial" pitchFamily="34" charset="0"/>
              </a:rPr>
              <a:t>Hypothesis 3b</a:t>
            </a:r>
            <a:r>
              <a:rPr lang="en-US" sz="1700" dirty="0" smtClean="0">
                <a:latin typeface="Arial" pitchFamily="34" charset="0"/>
                <a:cs typeface="Arial" pitchFamily="34" charset="0"/>
              </a:rPr>
              <a:t>: The new leader is more likely to connect with individuals who engaged in higher levels of voice behavior following succession. 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Supported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Voice behavior (T2) 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Inbound ties from the leader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(T3); </a:t>
            </a:r>
            <a:r>
              <a:rPr lang="el-GR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β</a:t>
            </a:r>
            <a:r>
              <a:rPr lang="en-US" sz="1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= </a:t>
            </a:r>
            <a:r>
              <a:rPr lang="en-US" sz="1400" dirty="0" smtClean="0"/>
              <a:t>.63 </a:t>
            </a:r>
            <a:r>
              <a:rPr lang="en-US" sz="1400" i="1" dirty="0" smtClean="0"/>
              <a:t>p </a:t>
            </a:r>
            <a:r>
              <a:rPr lang="en-US" sz="1400" dirty="0" smtClean="0"/>
              <a:t>&lt; .01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Leadership Succession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 Turbulence</a:t>
            </a:r>
            <a:endParaRPr lang="en-US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1"/>
          </p:nvPr>
        </p:nvSpPr>
        <p:spPr>
          <a:xfrm>
            <a:off x="533400" y="1295400"/>
            <a:ext cx="8382000" cy="5181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Leadership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successions decouple standing organizational members from their leaders, disturbing the line of vertical communication (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Gabarro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1986;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Grusky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, 1960;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Miskel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&amp; Cosgrove, 1985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Incoming leaders 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are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in search of key organizational information from existing members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200" b="1" smtClean="0">
                <a:latin typeface="Arial" pitchFamily="34" charset="0"/>
                <a:cs typeface="Arial" pitchFamily="34" charset="0"/>
              </a:rPr>
              <a:t>Research </a:t>
            </a:r>
            <a:r>
              <a:rPr lang="en-US" sz="2200" b="1" smtClean="0">
                <a:latin typeface="Arial" pitchFamily="34" charset="0"/>
                <a:cs typeface="Arial" pitchFamily="34" charset="0"/>
              </a:rPr>
              <a:t>Question: </a:t>
            </a: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How do new leaders and organizational members access and provide information during a leadership transition?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How Does Information Flow from Workers to a New Leader?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8610600" cy="4800600"/>
          </a:xfrm>
        </p:spPr>
        <p:txBody>
          <a:bodyPr anchor="ctr">
            <a:noAutofit/>
          </a:bodyPr>
          <a:lstStyle/>
          <a:p>
            <a:pPr marL="566928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Upwards voice behavior:</a:t>
            </a: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marL="841248" lvl="1" indent="-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	The “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discretionary communication of ideas, suggestions, concerns, or  opinions about work-related issues with the intent to improve organizational or unit functioning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," (Morrison,  2011, p. 375).</a:t>
            </a:r>
          </a:p>
          <a:p>
            <a:pPr marL="841248" lvl="1" indent="-457200">
              <a:lnSpc>
                <a:spcPct val="150000"/>
              </a:lnSpc>
              <a:spcBef>
                <a:spcPts val="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59436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Leader-initiated </a:t>
            </a: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network ties: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754380" lvl="1" indent="-3429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	“Intra-organizational relationships through which connected individuals provide work related resources, information, and affective resources,”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Balkundi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&amp; Harrison, 2006).</a:t>
            </a:r>
          </a:p>
          <a:p>
            <a:pPr marL="1051560" lvl="2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Research on Leadership Succession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Macro: 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A substantial body of work in the strategy literature examining pre-succession factors and correlating them to organizational outcomes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(e.g., Canella &amp;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Shen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2001; Chen &amp;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Hambrick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2012;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Karaevli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2007).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But what about the processes </a:t>
            </a: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inside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of organizations?</a:t>
            </a: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Micro: 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Small, but growing body of work that specifically examines the inner workings of organizations experiencing leadership transitions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(e.g. Ballinger and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Schoorman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2007; Ballinger, Lehman, &amp;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Schoorman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2010; Ballinger,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Schoorman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&amp; Lehman, 2009).  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/>
          <p:cNvSpPr txBox="1"/>
          <p:nvPr/>
        </p:nvSpPr>
        <p:spPr>
          <a:xfrm>
            <a:off x="182880" y="1463040"/>
            <a:ext cx="4572000" cy="4663440"/>
          </a:xfrm>
          <a:prstGeom prst="rect">
            <a:avLst/>
          </a:prstGeom>
          <a:solidFill>
            <a:srgbClr val="FFFF0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Conceptual Model</a:t>
            </a:r>
            <a:endParaRPr lang="en-US" sz="3200" b="1" dirty="0"/>
          </a:p>
        </p:txBody>
      </p:sp>
      <p:sp>
        <p:nvSpPr>
          <p:cNvPr id="129" name="Text Box 130"/>
          <p:cNvSpPr txBox="1">
            <a:spLocks noChangeArrowheads="1"/>
          </p:cNvSpPr>
          <p:nvPr/>
        </p:nvSpPr>
        <p:spPr bwMode="auto">
          <a:xfrm>
            <a:off x="381000" y="1066800"/>
            <a:ext cx="2419886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1: Pre-succession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xt Box 130"/>
          <p:cNvSpPr txBox="1">
            <a:spLocks noChangeArrowheads="1"/>
          </p:cNvSpPr>
          <p:nvPr/>
        </p:nvSpPr>
        <p:spPr bwMode="auto">
          <a:xfrm>
            <a:off x="2819400" y="1066800"/>
            <a:ext cx="3429000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2: Immediately </a:t>
            </a:r>
            <a:r>
              <a:rPr lang="en-US" altLang="ko-KR" sz="1500" b="1" dirty="0" smtClean="0">
                <a:latin typeface="Times New Roman" pitchFamily="18" charset="0"/>
                <a:ea typeface="맑은 고딕" pitchFamily="50" charset="-127"/>
                <a:cs typeface="Arial" pitchFamily="34" charset="0"/>
              </a:rPr>
              <a:t>after </a:t>
            </a: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Text Box 131"/>
          <p:cNvSpPr txBox="1">
            <a:spLocks noChangeArrowheads="1"/>
          </p:cNvSpPr>
          <p:nvPr/>
        </p:nvSpPr>
        <p:spPr bwMode="auto">
          <a:xfrm>
            <a:off x="6324600" y="1066800"/>
            <a:ext cx="2590800" cy="3689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Time 3: Beyond succession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61"/>
          <p:cNvSpPr txBox="1">
            <a:spLocks noChangeArrowheads="1"/>
          </p:cNvSpPr>
          <p:nvPr/>
        </p:nvSpPr>
        <p:spPr bwMode="auto">
          <a:xfrm>
            <a:off x="457200" y="6172200"/>
            <a:ext cx="4038600" cy="457316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altLang="ko-KR" sz="2000" b="1" dirty="0" smtClean="0">
                <a:latin typeface="Times New Roman" pitchFamily="18" charset="0"/>
                <a:ea typeface="맑은 고딕" pitchFamily="50" charset="-127"/>
                <a:cs typeface="Arial" pitchFamily="34" charset="0"/>
              </a:rPr>
              <a:t>Transition p</a:t>
            </a: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hase:  Time 1 to Time 2</a:t>
            </a:r>
            <a:endParaRPr kumimoji="0" 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Text Box 162"/>
          <p:cNvSpPr txBox="1">
            <a:spLocks noChangeArrowheads="1"/>
          </p:cNvSpPr>
          <p:nvPr/>
        </p:nvSpPr>
        <p:spPr bwMode="auto">
          <a:xfrm>
            <a:off x="4800600" y="6172200"/>
            <a:ext cx="41148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Arial" pitchFamily="34" charset="0"/>
              </a:rPr>
              <a:t>Aftermath phase:  Time 2 to Time 3</a:t>
            </a:r>
            <a:endParaRPr kumimoji="0" lang="en-US" sz="20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4880" y="1463040"/>
            <a:ext cx="4206240" cy="4663440"/>
          </a:xfrm>
          <a:prstGeom prst="rect">
            <a:avLst/>
          </a:prstGeom>
          <a:solidFill>
            <a:srgbClr val="0070C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934200" y="37338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Inbound ties from the leader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934200" y="22098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Voice behavior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962400" y="22098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Voice behavior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962400" y="3733800"/>
            <a:ext cx="18288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Leader-initiated ties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04800" y="1905000"/>
            <a:ext cx="2209800" cy="1295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Structural  factors: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Network centrality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Formal status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04800" y="3886200"/>
            <a:ext cx="2209800" cy="1295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Individual  factors: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Change self-efficacy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Job satisfaction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514600" y="2667000"/>
            <a:ext cx="1371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514600" y="2667000"/>
            <a:ext cx="137160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2514600" y="2743200"/>
            <a:ext cx="1371600" cy="1600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791200" y="2667000"/>
            <a:ext cx="1066800" cy="1524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791200" y="2590800"/>
            <a:ext cx="1066800" cy="16764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246120" y="1905000"/>
            <a:ext cx="0" cy="329184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1905000" y="1524000"/>
            <a:ext cx="3048000" cy="457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Leadership succession event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2514600" y="4343400"/>
            <a:ext cx="1371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438400" y="2133600"/>
            <a:ext cx="8382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H1a-b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715000" y="3962400"/>
            <a:ext cx="6858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H3a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209800" y="3048000"/>
            <a:ext cx="8382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H2a-b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209800" y="3429000"/>
            <a:ext cx="8382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H1c-d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441448" y="4343400"/>
            <a:ext cx="7620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H2c-d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715000" y="2209800"/>
            <a:ext cx="685800" cy="533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H3b</a:t>
            </a: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H1a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Central people have access to more information and are more situationally aware (Brass 1981).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H1b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Those with higher formal status should view their voice behavior as more ‘safe’ (Morrison, 2011)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H1c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People who are more confident about undergoing change are more willing to engage in change-oriented behaviors (</a:t>
            </a:r>
            <a:r>
              <a:rPr lang="en-US" sz="1700" dirty="0" err="1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Armenakis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 et al., 2007).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H1d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Low satisfaction 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with one’s job is a motivating mechanism for voice behavior (Farrell &amp; </a:t>
            </a:r>
            <a:r>
              <a:rPr lang="en-US" sz="1700" dirty="0" err="1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Rusbult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, 1992).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H2a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Leaders reach out to highly central people who have access to more information (Burt, 192).</a:t>
            </a: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H2b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 Those with higher formal status can provide a unique perspective on various organization-wide issues (Morrison, 2002).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H2c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New leaders are drawn to those who  appear confident in undergoing and assisting organizational change (</a:t>
            </a:r>
            <a:r>
              <a:rPr lang="en-US" sz="1700" dirty="0" err="1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Giambatista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 et al., 2005).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20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H3a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Those who are sought out by the new leader will feel emboldened and become more likely to speak up later.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82880" y="14557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4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H3b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Those who speak up to the new leader gain the latter’s attention, and are more likely to become trusted connections later.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2880" y="5413248"/>
            <a:ext cx="8778240" cy="713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4">
              <a:lnSpc>
                <a:spcPct val="115000"/>
              </a:lnSpc>
            </a:pPr>
            <a:r>
              <a:rPr lang="en-US" sz="1700" b="1" i="1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H2d</a:t>
            </a:r>
            <a:r>
              <a:rPr lang="en-US" sz="1700" dirty="0" smtClean="0">
                <a:solidFill>
                  <a:schemeClr val="tx1"/>
                </a:solidFill>
                <a:latin typeface="Arial"/>
                <a:ea typeface="맑은 고딕"/>
                <a:cs typeface="Times New Roman"/>
              </a:rPr>
              <a:t>: Empirical question.</a:t>
            </a:r>
          </a:p>
          <a:p>
            <a:pPr marL="914400" lvl="4">
              <a:lnSpc>
                <a:spcPct val="115000"/>
              </a:lnSpc>
            </a:pPr>
            <a:endParaRPr lang="en-US" sz="1700" dirty="0" smtClean="0">
              <a:solidFill>
                <a:schemeClr val="tx1"/>
              </a:solidFill>
              <a:latin typeface="Arial"/>
              <a:ea typeface="맑은 고딕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31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76" grpId="0"/>
      <p:bldP spid="83" grpId="0"/>
      <p:bldP spid="84" grpId="0"/>
      <p:bldP spid="85" grpId="0"/>
      <p:bldP spid="86" grpId="0"/>
      <p:bldP spid="87" grpId="0"/>
      <p:bldP spid="88" grpId="0"/>
      <p:bldP spid="89" grpId="0" uiExpand="1" build="allAtOnce" animBg="1"/>
      <p:bldP spid="90" grpId="0" build="allAtOnce"/>
      <p:bldP spid="94" grpId="0"/>
      <p:bldP spid="94" grpId="1"/>
      <p:bldP spid="95" grpId="0"/>
      <p:bldP spid="95" grpId="1"/>
      <p:bldP spid="96" grpId="0"/>
      <p:bldP spid="96" grpId="2"/>
      <p:bldP spid="98" grpId="0"/>
      <p:bldP spid="98" grpId="1"/>
      <p:bldP spid="99" grpId="0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7159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Sample &amp; Procedure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458200" cy="51816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Study setting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Two public elementary schools undergoing a change in principal. </a:t>
            </a: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Procedure: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Survey data collected in T1, T2, and T3:</a:t>
            </a: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Sample: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School A: 66/68, School B: 30/28. </a:t>
            </a: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Response rates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77%, 91%, and 80% for T1, T2 and T3, respectively.</a:t>
            </a: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90600" y="3962400"/>
            <a:ext cx="7162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14800" y="3810000"/>
            <a:ext cx="0" cy="30480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3810000"/>
            <a:ext cx="0" cy="3048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53400" y="3810000"/>
            <a:ext cx="0" cy="3048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8200" y="42672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Arial" pitchFamily="34" charset="0"/>
                <a:cs typeface="Arial" pitchFamily="34" charset="0"/>
              </a:rPr>
              <a:t>T1: June</a:t>
            </a:r>
            <a:endParaRPr lang="en-US" sz="16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26720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Arial" pitchFamily="34" charset="0"/>
                <a:cs typeface="Arial" pitchFamily="34" charset="0"/>
              </a:rPr>
              <a:t>T2: October</a:t>
            </a:r>
            <a:endParaRPr lang="en-US" sz="16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42672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Arial" pitchFamily="34" charset="0"/>
                <a:cs typeface="Arial" pitchFamily="34" charset="0"/>
              </a:rPr>
              <a:t>T3: End of the new academic year</a:t>
            </a:r>
            <a:endParaRPr lang="en-US" sz="16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33600" y="32004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New principal arrives; new year begins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29000" y="3581400"/>
            <a:ext cx="0" cy="30480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8683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Measures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382000" cy="1295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Voice behavior 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(adapted from Van Dyne &amp;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LePine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, 1998):</a:t>
            </a: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Sample item: "How often do you give suggestions to the principal about how to improve the school?”</a:t>
            </a:r>
          </a:p>
          <a:p>
            <a:pPr marL="548640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68000"/>
              <a:buNone/>
              <a:defRPr/>
            </a:pPr>
            <a:endParaRPr lang="en-US" sz="2100" dirty="0" smtClean="0">
              <a:latin typeface="Arial" pitchFamily="34" charset="0"/>
              <a:cs typeface="Arial" pitchFamily="34" charset="0"/>
            </a:endParaRP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buNone/>
              <a:defRPr/>
            </a:pPr>
            <a:endParaRPr lang="en-US" sz="19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3400" y="4419600"/>
          <a:ext cx="8077201" cy="2321614"/>
        </p:xfrm>
        <a:graphic>
          <a:graphicData uri="http://schemas.openxmlformats.org/drawingml/2006/table">
            <a:tbl>
              <a:tblPr/>
              <a:tblGrid>
                <a:gridCol w="771909"/>
                <a:gridCol w="876917"/>
                <a:gridCol w="1122764"/>
                <a:gridCol w="712694"/>
                <a:gridCol w="2535516"/>
                <a:gridCol w="1027956"/>
                <a:gridCol w="791883"/>
                <a:gridCol w="237562"/>
              </a:tblGrid>
              <a:tr h="385971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51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imes New Roman"/>
                          <a:ea typeface="Dotum"/>
                          <a:cs typeface="Times New Roman"/>
                        </a:rPr>
                        <a:t>    </a:t>
                      </a: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700" b="1" i="1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Member A</a:t>
                      </a:r>
                      <a:endParaRPr kumimoji="0" lang="en-US" sz="1700" b="1" i="1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1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Member 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1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Member C</a:t>
                      </a:r>
                      <a:endParaRPr kumimoji="0" lang="en-US" sz="1100" b="1" i="0" kern="1200" dirty="0" smtClean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8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Advice</a:t>
                      </a:r>
                      <a:endParaRPr lang="en-US" sz="16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Influence</a:t>
                      </a:r>
                      <a:endParaRPr lang="en-US" sz="17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Trust</a:t>
                      </a:r>
                      <a:endParaRPr lang="en-US" sz="17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Aggregated</a:t>
                      </a:r>
                      <a:endParaRPr lang="en-US" sz="17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7614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i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Leader</a:t>
                      </a:r>
                      <a:endParaRPr lang="en-US" sz="17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1</a:t>
                      </a:r>
                      <a:endParaRPr lang="en-US" sz="1700" b="1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0</a:t>
                      </a:r>
                      <a:endParaRPr lang="en-US" sz="1700" b="1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1</a:t>
                      </a:r>
                      <a:endParaRPr lang="en-US" sz="1700" b="1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700" b="1" u="none" dirty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.67</a:t>
                      </a:r>
                      <a:endParaRPr lang="en-US" sz="1700" b="1" u="none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kumimoji="0" lang="en-US" sz="1100" b="1" i="0" kern="1200" dirty="0" smtClean="0">
                          <a:solidFill>
                            <a:srgbClr val="000000"/>
                          </a:solidFill>
                          <a:latin typeface="Times New Roman"/>
                          <a:ea typeface="맑은 고딕"/>
                          <a:cs typeface="Times New Roman"/>
                        </a:rPr>
                        <a:t>…</a:t>
                      </a:r>
                      <a:endParaRPr kumimoji="0" lang="en-US" sz="1100" b="1" i="0" kern="1200" dirty="0">
                        <a:solidFill>
                          <a:srgbClr val="000000"/>
                        </a:solidFill>
                        <a:latin typeface="Times New Roman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2667000"/>
            <a:ext cx="8382000" cy="21336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lvl="0" indent="-274320">
              <a:spcAft>
                <a:spcPts val="60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Leader-initiated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ties</a:t>
            </a: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Arial" pitchFamily="34" charset="0"/>
                <a:ea typeface="맑은 고딕"/>
                <a:cs typeface="Arial" pitchFamily="34" charset="0"/>
              </a:rPr>
              <a:t>3 types of ties were measured (advice, influence, and trust), then dichotomized and aggregated .</a:t>
            </a: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Sample item: “How often do you go to each of the following people for advice to help you perform your job more effectively?" </a:t>
            </a: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defRPr/>
            </a:pPr>
            <a:endParaRPr lang="en-US" sz="2000" dirty="0" smtClean="0">
              <a:latin typeface="Arial" pitchFamily="34" charset="0"/>
              <a:ea typeface="맑은 고딕"/>
              <a:cs typeface="Arial" pitchFamily="34" charset="0"/>
            </a:endParaRPr>
          </a:p>
          <a:p>
            <a:pPr marL="822960" lvl="1" indent="-256032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defRPr/>
            </a:pPr>
            <a:endParaRPr kumimoji="0" 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822960" marR="0" lvl="1" indent="-256032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68000"/>
              <a:tabLst/>
              <a:defRPr/>
            </a:pPr>
            <a:endParaRPr kumimoji="0" lang="en-US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5000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7921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Measures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8915400" cy="5486400"/>
          </a:xfrm>
        </p:spPr>
        <p:txBody>
          <a:bodyPr>
            <a:noAutofit/>
          </a:bodyPr>
          <a:lstStyle/>
          <a:p>
            <a:pPr marL="365760" lvl="0" indent="-25603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Network centrality:</a:t>
            </a:r>
          </a:p>
          <a:p>
            <a:pPr marL="640080" lvl="1" indent="-25603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Sociomatrix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 approach. </a:t>
            </a:r>
          </a:p>
          <a:p>
            <a:pPr marL="640080" lvl="1" indent="-25603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Mean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ndegree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 centrality in 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advice, influence, and trust networks.</a:t>
            </a:r>
          </a:p>
          <a:p>
            <a:pPr marL="365760" lvl="0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Change self-efficacy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(adapted from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Oreg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2003):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 marL="640080" lvl="1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Sample item: “I like to do the same old things rather than try new and different ones” (reverse-coded).</a:t>
            </a:r>
          </a:p>
          <a:p>
            <a:pPr marL="365760" lvl="0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Job satisfaction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(adapted from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Brayfield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Rothe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, 1951):</a:t>
            </a:r>
          </a:p>
          <a:p>
            <a:pPr marL="640080" lvl="1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Sample item: “I find real enjoyment in my work.”</a:t>
            </a:r>
          </a:p>
          <a:p>
            <a:pPr marL="365760" lvl="0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Formal status:</a:t>
            </a:r>
          </a:p>
          <a:p>
            <a:pPr marL="640080" lvl="1" indent="-256032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Single-item measure: “Are you a member of the School Leadership Team?”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8683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itchFamily="34" charset="0"/>
                <a:cs typeface="Arial" pitchFamily="34" charset="0"/>
              </a:rPr>
              <a:t>Analytical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600200"/>
            <a:ext cx="8915400" cy="4953000"/>
          </a:xfrm>
        </p:spPr>
        <p:txBody>
          <a:bodyPr>
            <a:noAutofit/>
          </a:bodyPr>
          <a:lstStyle/>
          <a:p>
            <a:pPr marL="365760" lvl="0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OLS regression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used to predict voice behavior.</a:t>
            </a:r>
          </a:p>
          <a:p>
            <a:pPr marL="365760" lvl="0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 marL="365760" lvl="0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Ordered logistic regression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used to predict inbound ties from the leader. </a:t>
            </a:r>
          </a:p>
          <a:p>
            <a:pPr marL="640080" lvl="1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Dependent variable has four discrete categories (0, .33, .67, and 1)</a:t>
            </a:r>
          </a:p>
          <a:p>
            <a:pPr marL="365760" lvl="0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 marL="365760" lvl="0" indent="-256032">
              <a:lnSpc>
                <a:spcPct val="130000"/>
              </a:lnSpc>
              <a:buSzPct val="68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Control variables </a:t>
            </a:r>
          </a:p>
          <a:p>
            <a:pPr marL="822960" lvl="1" indent="-256032">
              <a:lnSpc>
                <a:spcPct val="130000"/>
              </a:lnSpc>
              <a:buClr>
                <a:schemeClr val="accent1"/>
              </a:buClr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In each regression model, we controlled for the dependent variable in the prior time period. </a:t>
            </a:r>
          </a:p>
          <a:p>
            <a:pPr marL="822960" lvl="1" indent="-256032">
              <a:lnSpc>
                <a:spcPct val="130000"/>
              </a:lnSpc>
              <a:buClr>
                <a:schemeClr val="accent1"/>
              </a:buClr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When predicting variables in T3, we controlled for network centrality in T2</a:t>
            </a:r>
          </a:p>
          <a:p>
            <a:pPr marL="822960" lvl="1" indent="-256032">
              <a:lnSpc>
                <a:spcPct val="130000"/>
              </a:lnSpc>
              <a:buClr>
                <a:schemeClr val="accent1"/>
              </a:buClr>
              <a:buSzPct val="68000"/>
              <a:buFont typeface="Arial" pitchFamily="34" charset="0"/>
              <a:buChar char="•"/>
              <a:defRPr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Gender, Ethnicity, and Tenure controlled in all models.</a:t>
            </a:r>
          </a:p>
          <a:p>
            <a:pPr>
              <a:lnSpc>
                <a:spcPct val="130000"/>
              </a:lnSpc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GW General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GW_General_PPT</Template>
  <TotalTime>4251</TotalTime>
  <Words>1492</Words>
  <Application>Microsoft Office PowerPoint</Application>
  <PresentationFormat>On-screen Show (4:3)</PresentationFormat>
  <Paragraphs>282</Paragraphs>
  <Slides>18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GW General</vt:lpstr>
      <vt:lpstr>Custom Design</vt:lpstr>
      <vt:lpstr>Equity</vt:lpstr>
      <vt:lpstr>Document</vt:lpstr>
      <vt:lpstr>The Dynamics of Voice Behavior and Leaders’ Network Ties in Times of Leadership Successions</vt:lpstr>
      <vt:lpstr>Leadership Succession  Turbulence</vt:lpstr>
      <vt:lpstr>How Does Information Flow from Workers to a New Leader?</vt:lpstr>
      <vt:lpstr>Research on Leadership Succession</vt:lpstr>
      <vt:lpstr>Conceptual Model</vt:lpstr>
      <vt:lpstr>Sample &amp; Procedure</vt:lpstr>
      <vt:lpstr>Measures</vt:lpstr>
      <vt:lpstr>Measures (continued)</vt:lpstr>
      <vt:lpstr>Analytical Considerations</vt:lpstr>
      <vt:lpstr>Results</vt:lpstr>
      <vt:lpstr>Implications</vt:lpstr>
      <vt:lpstr>Limitations &amp; Directions for Future Research</vt:lpstr>
      <vt:lpstr>Slide 13</vt:lpstr>
      <vt:lpstr>Appendix A  (Dichotomization scheme)</vt:lpstr>
      <vt:lpstr>Appendix A (Indegree centrality)</vt:lpstr>
      <vt:lpstr>Appendix B  </vt:lpstr>
      <vt:lpstr>Appendix B </vt:lpstr>
      <vt:lpstr>Appendix B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Voice Behavior and Leaders’ Network Ties in Times of Leadership Successions</dc:title>
  <dc:creator>Young Hun Ji</dc:creator>
  <cp:lastModifiedBy>Young Hun Ji</cp:lastModifiedBy>
  <cp:revision>332</cp:revision>
  <dcterms:created xsi:type="dcterms:W3CDTF">2014-03-20T12:12:21Z</dcterms:created>
  <dcterms:modified xsi:type="dcterms:W3CDTF">2014-08-01T17:15:23Z</dcterms:modified>
</cp:coreProperties>
</file>